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Italics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nvas.newhaven.edu/courses/23022/users/61134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canvas.newhaven.edu/courses/23022/users/6148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fivethirtyeight.com/features/is-uber-making-nyc-rush-hour-traffic-worse/" TargetMode="External"/><Relationship Id="rId7" Type="http://schemas.openxmlformats.org/officeDocument/2006/relationships/hyperlink" Target="https://fivethirtyeight.com/features/uber-is-serving-new-yorks-outer-boroughs-more-than-taxis-ar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fivethirtyeight.com/features/public-transit-should-be-ubers-new-best-friend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jupyter.org" TargetMode="External"/><Relationship Id="rId18" Type="http://schemas.openxmlformats.org/officeDocument/2006/relationships/image" Target="../media/image39.png"/><Relationship Id="rId3" Type="http://schemas.openxmlformats.org/officeDocument/2006/relationships/image" Target="../media/image2.svg"/><Relationship Id="rId21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36.png"/><Relationship Id="rId17" Type="http://schemas.openxmlformats.org/officeDocument/2006/relationships/hyperlink" Target="https://scikit-learn.org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www.tensorflow.org" TargetMode="External"/><Relationship Id="rId5" Type="http://schemas.openxmlformats.org/officeDocument/2006/relationships/image" Target="../media/image25.svg"/><Relationship Id="rId15" Type="http://schemas.openxmlformats.org/officeDocument/2006/relationships/hyperlink" Target="https://github.com/DSCI-6002-Midterm-Project/Group-1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pandas.pydata.org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www.python.org" TargetMode="External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94715" y="4522247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894715" y="5814334"/>
            <a:ext cx="10756200" cy="32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UBER DATA</a:t>
            </a:r>
          </a:p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ANALYSIS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548145" y="688032"/>
            <a:ext cx="5711155" cy="8007618"/>
          </a:xfrm>
          <a:custGeom>
            <a:avLst/>
            <a:gdLst/>
            <a:ahLst/>
            <a:cxnLst/>
            <a:rect l="l" t="t" r="r" b="b"/>
            <a:pathLst>
              <a:path w="5711155" h="8007618">
                <a:moveTo>
                  <a:pt x="0" y="0"/>
                </a:moveTo>
                <a:lnTo>
                  <a:pt x="5711155" y="0"/>
                </a:lnTo>
                <a:lnTo>
                  <a:pt x="5711155" y="8007618"/>
                </a:lnTo>
                <a:lnTo>
                  <a:pt x="0" y="8007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666" r="-578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5553836" y="369467"/>
            <a:ext cx="5073412" cy="5073412"/>
          </a:xfrm>
          <a:custGeom>
            <a:avLst/>
            <a:gdLst/>
            <a:ahLst/>
            <a:cxnLst/>
            <a:rect l="l" t="t" r="r" b="b"/>
            <a:pathLst>
              <a:path w="5073412" h="5073412">
                <a:moveTo>
                  <a:pt x="0" y="0"/>
                </a:moveTo>
                <a:lnTo>
                  <a:pt x="5073412" y="0"/>
                </a:lnTo>
                <a:lnTo>
                  <a:pt x="5073412" y="5073412"/>
                </a:lnTo>
                <a:lnTo>
                  <a:pt x="0" y="5073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t="-6247" b="-624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00152" y="6036641"/>
            <a:ext cx="2801925" cy="28019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4237" r="-423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073527" y="3926902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2" name="Freeform 12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4" name="Freeform 14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07654" y="1519911"/>
            <a:ext cx="5916664" cy="1537801"/>
            <a:chOff x="0" y="0"/>
            <a:chExt cx="7374240" cy="19166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14512" y="3636703"/>
            <a:ext cx="1165193" cy="1910409"/>
            <a:chOff x="0" y="0"/>
            <a:chExt cx="1452240" cy="2381040"/>
          </a:xfrm>
        </p:grpSpPr>
        <p:sp>
          <p:nvSpPr>
            <p:cNvPr id="18" name="Freeform 18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01958" y="4289488"/>
            <a:ext cx="325815" cy="605415"/>
            <a:chOff x="0" y="0"/>
            <a:chExt cx="406080" cy="754560"/>
          </a:xfrm>
        </p:grpSpPr>
        <p:sp>
          <p:nvSpPr>
            <p:cNvPr id="20" name="Freeform 20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70275" y="3814124"/>
            <a:ext cx="5918974" cy="1537801"/>
            <a:chOff x="0" y="0"/>
            <a:chExt cx="7377120" cy="19166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9182" y="5861437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49560" y="6514222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55734" y="6038786"/>
            <a:ext cx="5916664" cy="1537801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 29"/>
          <p:cNvSpPr/>
          <p:nvPr/>
        </p:nvSpPr>
        <p:spPr>
          <a:xfrm>
            <a:off x="9835982" y="787048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681724" y="617403"/>
            <a:ext cx="5605439" cy="235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34"/>
              </a:lnSpc>
              <a:spcBef>
                <a:spcPct val="0"/>
              </a:spcBef>
            </a:pPr>
            <a:r>
              <a:rPr lang="en-US" sz="6546" spc="641">
                <a:solidFill>
                  <a:srgbClr val="FFFFFF"/>
                </a:solidFill>
                <a:latin typeface="Codec Pro ExtraBold"/>
              </a:rPr>
              <a:t>Meet the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01918" y="1758485"/>
            <a:ext cx="4820591" cy="114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96" spc="244">
                <a:solidFill>
                  <a:srgbClr val="FFFFFF"/>
                </a:solidFill>
                <a:latin typeface="Canva Sans Bold"/>
              </a:rPr>
              <a:t>Narasimha Daddala</a:t>
            </a:r>
          </a:p>
          <a:p>
            <a:pPr>
              <a:lnSpc>
                <a:spcPts val="2892"/>
              </a:lnSpc>
            </a:pPr>
            <a:endParaRPr lang="en-US" sz="2496" spc="244">
              <a:solidFill>
                <a:srgbClr val="FFFFFF"/>
              </a:solidFill>
              <a:latin typeface="Canva Sans Bold"/>
            </a:endParaRPr>
          </a:p>
          <a:p>
            <a:pPr marL="0" lvl="0" indent="0" algn="l">
              <a:lnSpc>
                <a:spcPts val="2892"/>
              </a:lnSpc>
              <a:spcBef>
                <a:spcPct val="0"/>
              </a:spcBef>
            </a:pPr>
            <a:r>
              <a:rPr lang="en-US" sz="2096" spc="205">
                <a:solidFill>
                  <a:srgbClr val="FFFFFF"/>
                </a:solidFill>
                <a:latin typeface="Canva Sans Bold"/>
              </a:rPr>
              <a:t>Team Lead &amp; Data Analyst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9705" y="4120851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60768" y="6285223"/>
            <a:ext cx="4707487" cy="151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1"/>
              </a:lnSpc>
            </a:pPr>
            <a:r>
              <a:rPr lang="en-US" sz="2399" spc="235" dirty="0">
                <a:solidFill>
                  <a:schemeClr val="bg1"/>
                </a:solidFill>
                <a:latin typeface="Canva Sans Bold"/>
                <a:hlinkClick r:id="rId7" tooltip="https://canvas.newhaven.edu/courses/23022/users/614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Yash </a:t>
            </a:r>
            <a:r>
              <a:rPr lang="en-US" sz="2399" spc="235" dirty="0" err="1">
                <a:solidFill>
                  <a:schemeClr val="bg1"/>
                </a:solidFill>
                <a:latin typeface="Canva Sans Bold"/>
                <a:hlinkClick r:id="rId7" tooltip="https://canvas.newhaven.edu/courses/23022/users/614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Jagdishbhai</a:t>
            </a:r>
            <a:r>
              <a:rPr lang="en-US" sz="2399" spc="235" dirty="0">
                <a:solidFill>
                  <a:schemeClr val="bg1"/>
                </a:solidFill>
                <a:latin typeface="Canva Sans Bold"/>
                <a:hlinkClick r:id="rId7" tooltip="https://canvas.newhaven.edu/courses/23022/users/614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Nayi</a:t>
            </a:r>
          </a:p>
          <a:p>
            <a:pPr>
              <a:lnSpc>
                <a:spcPts val="2897"/>
              </a:lnSpc>
            </a:pPr>
            <a:endParaRPr lang="en-US" sz="2399" spc="235" dirty="0">
              <a:solidFill>
                <a:srgbClr val="0000FF"/>
              </a:solidFill>
              <a:latin typeface="Canva Sans Bold"/>
              <a:hlinkClick r:id="rId7" tooltip="https://canvas.newhaven.edu/courses/23022/users/6148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897"/>
              </a:lnSpc>
            </a:pPr>
            <a:r>
              <a:rPr lang="en-US" sz="2100" spc="205" dirty="0">
                <a:solidFill>
                  <a:srgbClr val="FFFFFF"/>
                </a:solidFill>
                <a:latin typeface="Canva Sans Bold"/>
              </a:rPr>
              <a:t>Data Engineer</a:t>
            </a:r>
          </a:p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endParaRPr lang="en-US" sz="2100" spc="20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211443" y="6371347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63818" y="3986657"/>
            <a:ext cx="4652849" cy="151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399" spc="235" dirty="0" err="1">
                <a:solidFill>
                  <a:schemeClr val="bg1"/>
                </a:solidFill>
                <a:latin typeface="Canva Sans Bold"/>
                <a:hlinkClick r:id="rId8" tooltip="https://canvas.newhaven.edu/courses/23022/users/611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Navakanth</a:t>
            </a:r>
            <a:r>
              <a:rPr lang="en-US" sz="2399" spc="235" dirty="0">
                <a:solidFill>
                  <a:schemeClr val="bg1"/>
                </a:solidFill>
                <a:latin typeface="Canva Sans Bold"/>
                <a:hlinkClick r:id="rId8" tooltip="https://canvas.newhaven.edu/courses/23022/users/611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Reddy </a:t>
            </a:r>
            <a:r>
              <a:rPr lang="en-US" sz="2399" spc="235" dirty="0" err="1">
                <a:solidFill>
                  <a:schemeClr val="bg1"/>
                </a:solidFill>
                <a:latin typeface="Canva Sans Bold"/>
                <a:hlinkClick r:id="rId8" tooltip="https://canvas.newhaven.edu/courses/23022/users/611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Bovilla</a:t>
            </a:r>
            <a:endParaRPr lang="en-US" sz="2399" spc="235" dirty="0">
              <a:solidFill>
                <a:schemeClr val="bg1"/>
              </a:solidFill>
              <a:latin typeface="Canva Sans Bold"/>
              <a:hlinkClick r:id="rId8" tooltip="https://canvas.newhaven.edu/courses/23022/users/611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>
              <a:lnSpc>
                <a:spcPts val="2897"/>
              </a:lnSpc>
            </a:pPr>
            <a:endParaRPr lang="en-US" sz="2399" spc="235" dirty="0">
              <a:solidFill>
                <a:srgbClr val="0000FF"/>
              </a:solidFill>
              <a:latin typeface="Canva Sans Bold"/>
              <a:hlinkClick r:id="rId8" tooltip="https://canvas.newhaven.edu/courses/23022/users/611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>
              <a:lnSpc>
                <a:spcPts val="2897"/>
              </a:lnSpc>
            </a:pPr>
            <a:r>
              <a:rPr lang="en-US" sz="2100" spc="205" dirty="0">
                <a:solidFill>
                  <a:srgbClr val="FFFFFF"/>
                </a:solidFill>
                <a:latin typeface="Canva Sans Bold"/>
              </a:rPr>
              <a:t>Data Engineer</a:t>
            </a:r>
          </a:p>
          <a:p>
            <a:pPr marL="0" lvl="0" indent="0" algn="r">
              <a:lnSpc>
                <a:spcPts val="2897"/>
              </a:lnSpc>
              <a:spcBef>
                <a:spcPct val="0"/>
              </a:spcBef>
            </a:pPr>
            <a:endParaRPr lang="en-US" sz="2100" spc="20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152292" y="7672064"/>
            <a:ext cx="3636065" cy="123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Canva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6074" y="3442596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06074" y="7902043"/>
            <a:ext cx="4473739" cy="1356257"/>
            <a:chOff x="0" y="0"/>
            <a:chExt cx="1178269" cy="357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">
                  <a:solidFill>
                    <a:srgbClr val="FFFFFF"/>
                  </a:solidFill>
                  <a:latin typeface="Canva Sans Italics"/>
                </a:rPr>
                <a:t>Public Transit Should Be Uber’s New Best Friend?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84638" y="3442596"/>
            <a:ext cx="4473739" cy="636748"/>
            <a:chOff x="0" y="0"/>
            <a:chExt cx="1178269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84638" y="7902043"/>
            <a:ext cx="4473739" cy="1356257"/>
            <a:chOff x="0" y="0"/>
            <a:chExt cx="1178269" cy="357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i="1" spc="18" dirty="0">
                  <a:solidFill>
                    <a:schemeClr val="bg1"/>
                  </a:solidFill>
                  <a:latin typeface="Canva Sans Semi-Bold Italics"/>
                  <a:hlinkClick r:id="rId3" tooltip="https://fivethirtyeight.com/features/is-uber-making-nyc-rush-hour-traffic-worse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 Uber Making NYC Rush-Hour Traffic Worse?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4134986" y="91544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anva Sans Italics"/>
                </a:rPr>
                <a:t>Problem Statement #1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29623" y="7902043"/>
            <a:ext cx="4473739" cy="1356257"/>
            <a:chOff x="0" y="0"/>
            <a:chExt cx="1178269" cy="3572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">
                  <a:solidFill>
                    <a:srgbClr val="FFFFFF"/>
                  </a:solidFill>
                  <a:latin typeface="Canva Sans Italics"/>
                </a:rPr>
                <a:t>Uber Is Serving New York’s Outer Boroughs More Than Taxis Are?</a:t>
              </a:r>
            </a:p>
          </p:txBody>
        </p:sp>
      </p:grpSp>
      <p:sp>
        <p:nvSpPr>
          <p:cNvPr id="27" name="Freeform 27">
            <a:hlinkClick r:id="rId7" tooltip="https://fivethirtyeight.com/features/uber-is-serving-new-yorks-outer-boroughs-more-than-taxis-are/"/>
          </p:cNvPr>
          <p:cNvSpPr/>
          <p:nvPr/>
        </p:nvSpPr>
        <p:spPr>
          <a:xfrm>
            <a:off x="1929623" y="4079343"/>
            <a:ext cx="4473739" cy="3889240"/>
          </a:xfrm>
          <a:custGeom>
            <a:avLst/>
            <a:gdLst/>
            <a:ahLst/>
            <a:cxnLst/>
            <a:rect l="l" t="t" r="r" b="b"/>
            <a:pathLst>
              <a:path w="4473739" h="3889240">
                <a:moveTo>
                  <a:pt x="0" y="0"/>
                </a:moveTo>
                <a:lnTo>
                  <a:pt x="4473739" y="0"/>
                </a:lnTo>
                <a:lnTo>
                  <a:pt x="4473739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7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>
            <a:hlinkClick r:id="rId9" tooltip="https://fivethirtyeight.com/features/public-transit-should-be-ubers-new-best-friend/"/>
          </p:cNvPr>
          <p:cNvSpPr/>
          <p:nvPr/>
        </p:nvSpPr>
        <p:spPr>
          <a:xfrm>
            <a:off x="6906074" y="4079343"/>
            <a:ext cx="4473739" cy="3889240"/>
          </a:xfrm>
          <a:custGeom>
            <a:avLst/>
            <a:gdLst/>
            <a:ahLst/>
            <a:cxnLst/>
            <a:rect l="l" t="t" r="r" b="b"/>
            <a:pathLst>
              <a:path w="4473739" h="3889240">
                <a:moveTo>
                  <a:pt x="0" y="0"/>
                </a:moveTo>
                <a:lnTo>
                  <a:pt x="4473739" y="0"/>
                </a:lnTo>
                <a:lnTo>
                  <a:pt x="4473739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82" b="-14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>
            <a:hlinkClick r:id="rId3" tooltip="https://fivethirtyeight.com/features/is-uber-making-nyc-rush-hour-traffic-worse/"/>
          </p:cNvPr>
          <p:cNvSpPr/>
          <p:nvPr/>
        </p:nvSpPr>
        <p:spPr>
          <a:xfrm>
            <a:off x="11880115" y="4079343"/>
            <a:ext cx="4509743" cy="3889240"/>
          </a:xfrm>
          <a:custGeom>
            <a:avLst/>
            <a:gdLst/>
            <a:ahLst/>
            <a:cxnLst/>
            <a:rect l="l" t="t" r="r" b="b"/>
            <a:pathLst>
              <a:path w="4509743" h="3889240">
                <a:moveTo>
                  <a:pt x="0" y="0"/>
                </a:moveTo>
                <a:lnTo>
                  <a:pt x="4509743" y="0"/>
                </a:lnTo>
                <a:lnTo>
                  <a:pt x="4509743" y="3889241"/>
                </a:lnTo>
                <a:lnTo>
                  <a:pt x="0" y="3889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56" r="-78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3690980" y="1127511"/>
            <a:ext cx="10713642" cy="13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2"/>
              </a:lnSpc>
            </a:pPr>
            <a:r>
              <a:rPr lang="en-US" sz="7588" spc="743">
                <a:solidFill>
                  <a:srgbClr val="FFFFFF"/>
                </a:solidFill>
                <a:latin typeface="Codec Pro Extra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11" b="-92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18409" y="1526684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65227" y="859721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61988" y="3792455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05633" y="3123113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17301" y="5883584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27712" y="5229981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79338" y="7978007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64297" y="7373530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Freeform 27"/>
          <p:cNvSpPr/>
          <p:nvPr/>
        </p:nvSpPr>
        <p:spPr>
          <a:xfrm>
            <a:off x="3236287" y="7913747"/>
            <a:ext cx="1190980" cy="1185336"/>
          </a:xfrm>
          <a:custGeom>
            <a:avLst/>
            <a:gdLst/>
            <a:ahLst/>
            <a:cxnLst/>
            <a:rect l="l" t="t" r="r" b="b"/>
            <a:pathLst>
              <a:path w="1190980" h="1185336">
                <a:moveTo>
                  <a:pt x="0" y="0"/>
                </a:moveTo>
                <a:lnTo>
                  <a:pt x="1190981" y="0"/>
                </a:lnTo>
                <a:lnTo>
                  <a:pt x="1190981" y="1185336"/>
                </a:lnTo>
                <a:lnTo>
                  <a:pt x="0" y="11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9138878" y="3792455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5"/>
                </a:lnTo>
                <a:lnTo>
                  <a:pt x="0" y="98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6022358" y="5726260"/>
            <a:ext cx="1096463" cy="1295607"/>
          </a:xfrm>
          <a:custGeom>
            <a:avLst/>
            <a:gdLst/>
            <a:ahLst/>
            <a:cxnLst/>
            <a:rect l="l" t="t" r="r" b="b"/>
            <a:pathLst>
              <a:path w="1096463" h="1295607">
                <a:moveTo>
                  <a:pt x="0" y="0"/>
                </a:moveTo>
                <a:lnTo>
                  <a:pt x="1096464" y="0"/>
                </a:lnTo>
                <a:lnTo>
                  <a:pt x="1096464" y="1295607"/>
                </a:lnTo>
                <a:lnTo>
                  <a:pt x="0" y="1295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1866440" y="1361634"/>
            <a:ext cx="1340028" cy="1108418"/>
          </a:xfrm>
          <a:custGeom>
            <a:avLst/>
            <a:gdLst/>
            <a:ahLst/>
            <a:cxnLst/>
            <a:rect l="l" t="t" r="r" b="b"/>
            <a:pathLst>
              <a:path w="1340028" h="1108418">
                <a:moveTo>
                  <a:pt x="0" y="0"/>
                </a:moveTo>
                <a:lnTo>
                  <a:pt x="1340028" y="0"/>
                </a:lnTo>
                <a:lnTo>
                  <a:pt x="1340028" y="1108418"/>
                </a:lnTo>
                <a:lnTo>
                  <a:pt x="0" y="1108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5172078" y="8332811"/>
            <a:ext cx="2732632" cy="80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Download the application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5412" y="6178847"/>
            <a:ext cx="3175026" cy="9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Canva Sans Bold"/>
              </a:rPr>
              <a:t>Choose ride for User’s location to Targeted destination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47587" y="4163030"/>
            <a:ext cx="2732632" cy="81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69"/>
              </a:lnSpc>
              <a:spcBef>
                <a:spcPct val="0"/>
              </a:spcBef>
            </a:pPr>
            <a:r>
              <a:rPr lang="en-US" sz="2441" spc="239">
                <a:solidFill>
                  <a:srgbClr val="231F20"/>
                </a:solidFill>
                <a:latin typeface="Canva Sans Bold"/>
              </a:rPr>
              <a:t>Enjoy your ride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79424" y="1823044"/>
            <a:ext cx="2732632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Tips &amp; Rating your driver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0161925" y="2862098"/>
            <a:ext cx="5405129" cy="5405129"/>
            <a:chOff x="0" y="0"/>
            <a:chExt cx="7206838" cy="720683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7206838" cy="720683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C9CDDE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1951716" y="2072294"/>
            <a:ext cx="1825545" cy="18255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00837" y="3260066"/>
            <a:ext cx="1823054" cy="18230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Data Cleaning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83113" y="6042238"/>
            <a:ext cx="1858502" cy="185850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18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4"/>
                </a:lnSpc>
              </a:pPr>
              <a:r>
                <a:rPr lang="en-US" sz="1800" spc="176">
                  <a:solidFill>
                    <a:srgbClr val="F2F2F2"/>
                  </a:solidFill>
                  <a:latin typeface="Canva Sans Bold"/>
                </a:rPr>
                <a:t>Feature Extraction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51716" y="7327980"/>
            <a:ext cx="1825545" cy="182554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r>
                <a:rPr lang="en-US" sz="2000" spc="196">
                  <a:solidFill>
                    <a:srgbClr val="000000"/>
                  </a:solidFill>
                  <a:latin typeface="Canva Sans Bold"/>
                </a:rPr>
                <a:t>Modeling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7342" y="6077686"/>
            <a:ext cx="1823054" cy="18230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510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r>
                <a:rPr lang="en-US" sz="2000" spc="196">
                  <a:solidFill>
                    <a:srgbClr val="F2F2F2"/>
                  </a:solidFill>
                  <a:latin typeface="Canva Sans Bold"/>
                </a:rPr>
                <a:t>Evalution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7342" y="3260066"/>
            <a:ext cx="1823054" cy="182305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C01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Deploy</a:t>
              </a:r>
            </a:p>
            <a:p>
              <a:pPr algn="ctr">
                <a:lnSpc>
                  <a:spcPts val="2897"/>
                </a:lnSpc>
              </a:pPr>
              <a:r>
                <a:rPr lang="en-US" sz="2100" spc="205">
                  <a:solidFill>
                    <a:srgbClr val="000000"/>
                  </a:solidFill>
                  <a:latin typeface="Canva Sans Bold"/>
                </a:rPr>
                <a:t>ment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855221" y="4555394"/>
            <a:ext cx="2018537" cy="201853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10079369">
            <a:off x="13819568" y="1967459"/>
            <a:ext cx="1698347" cy="585274"/>
          </a:xfrm>
          <a:custGeom>
            <a:avLst/>
            <a:gdLst/>
            <a:ahLst/>
            <a:cxnLst/>
            <a:rect l="l" t="t" r="r" b="b"/>
            <a:pathLst>
              <a:path w="1698347" h="585274">
                <a:moveTo>
                  <a:pt x="0" y="0"/>
                </a:moveTo>
                <a:lnTo>
                  <a:pt x="1698347" y="0"/>
                </a:lnTo>
                <a:lnTo>
                  <a:pt x="1698347" y="585275"/>
                </a:lnTo>
                <a:lnTo>
                  <a:pt x="0" y="585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 rot="-4945002">
            <a:off x="14217820" y="2571098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rot="-1619039">
            <a:off x="15764507" y="5090252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 rot="1853219">
            <a:off x="14217820" y="7883221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 rot="5400000">
            <a:off x="11088312" y="7883221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 rot="9315458">
            <a:off x="9550899" y="5228904"/>
            <a:ext cx="406348" cy="768011"/>
          </a:xfrm>
          <a:custGeom>
            <a:avLst/>
            <a:gdLst/>
            <a:ahLst/>
            <a:cxnLst/>
            <a:rect l="l" t="t" r="r" b="b"/>
            <a:pathLst>
              <a:path w="406348" h="768011">
                <a:moveTo>
                  <a:pt x="0" y="0"/>
                </a:moveTo>
                <a:lnTo>
                  <a:pt x="406348" y="0"/>
                </a:lnTo>
                <a:lnTo>
                  <a:pt x="406348" y="768011"/>
                </a:lnTo>
                <a:lnTo>
                  <a:pt x="0" y="76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662870" y="2014265"/>
            <a:ext cx="8079209" cy="7126169"/>
          </a:xfrm>
          <a:custGeom>
            <a:avLst/>
            <a:gdLst/>
            <a:ahLst/>
            <a:cxnLst/>
            <a:rect l="l" t="t" r="r" b="b"/>
            <a:pathLst>
              <a:path w="8079209" h="7126169">
                <a:moveTo>
                  <a:pt x="0" y="0"/>
                </a:moveTo>
                <a:lnTo>
                  <a:pt x="8079210" y="0"/>
                </a:lnTo>
                <a:lnTo>
                  <a:pt x="8079210" y="7126169"/>
                </a:lnTo>
                <a:lnTo>
                  <a:pt x="0" y="7126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154" t="-165" b="-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8349839" y="443986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2210062" y="5060459"/>
            <a:ext cx="130885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Canva Sans Bold"/>
              </a:rPr>
              <a:t>Team’s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Canva Sans Bold"/>
              </a:rPr>
              <a:t>Plan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10535" y="2664931"/>
            <a:ext cx="15079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2F2F2"/>
                </a:solidFill>
                <a:latin typeface="Canva Sans Bold"/>
              </a:rPr>
              <a:t>Data Set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064726" y="2684933"/>
            <a:ext cx="325184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9245"/>
                </a:solidFill>
                <a:latin typeface="Canva Sans Bold"/>
              </a:rPr>
              <a:t>Data Set from Kaggle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53584" y="113917"/>
            <a:ext cx="6180832" cy="91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1"/>
              </a:lnSpc>
              <a:spcBef>
                <a:spcPct val="0"/>
              </a:spcBef>
            </a:pPr>
            <a:r>
              <a:rPr lang="en-US" sz="5399" u="sng" spc="529">
                <a:solidFill>
                  <a:srgbClr val="000000"/>
                </a:solidFill>
                <a:latin typeface="Canva Sans Bold"/>
              </a:rPr>
              <a:t>Business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685248" y="-4566049"/>
            <a:ext cx="8637895" cy="86378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60220" y="109125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6456336" y="2334623"/>
            <a:ext cx="6096505" cy="60965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18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177" y="564444"/>
            <a:ext cx="4838037" cy="177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FDFBFB"/>
                </a:solidFill>
                <a:latin typeface="Codec Pro ExtraBold"/>
              </a:rPr>
              <a:t>Market Size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94102" y="3657780"/>
            <a:ext cx="4773348" cy="477334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71173" y="4992873"/>
            <a:ext cx="3419204" cy="34192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1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53157" y="3789009"/>
            <a:ext cx="1730685" cy="695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FDFBFB"/>
                </a:solidFill>
                <a:latin typeface="Canva Sans Bold"/>
              </a:rPr>
              <a:t>101M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34400" y="2452743"/>
            <a:ext cx="2105978" cy="695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FDFBFB"/>
                </a:solidFill>
                <a:latin typeface="Canva Sans Bold"/>
              </a:rPr>
              <a:t>130+M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17325" y="715137"/>
            <a:ext cx="4774525" cy="56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spc="333">
                <a:solidFill>
                  <a:srgbClr val="000000"/>
                </a:solidFill>
                <a:latin typeface="Canva Sans Bold"/>
              </a:rPr>
              <a:t>Yearly active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54472" y="3115226"/>
            <a:ext cx="90023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DFBFB"/>
                </a:solidFill>
                <a:latin typeface="Canva Sans"/>
              </a:rPr>
              <a:t>2023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19024" y="4439601"/>
            <a:ext cx="1198952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DFBFB"/>
                </a:solidFill>
                <a:latin typeface="Canva Sans"/>
              </a:rPr>
              <a:t>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63000" y="5249525"/>
            <a:ext cx="1524000" cy="118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>
                <a:solidFill>
                  <a:srgbClr val="FDFBFB"/>
                </a:solidFill>
                <a:latin typeface="Canva Sans Bold"/>
              </a:rPr>
              <a:t>93M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DFBFB"/>
                </a:solidFill>
                <a:latin typeface="Canva Sans"/>
              </a:rPr>
              <a:t>2019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6085403" y="4621028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48093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34986" y="9315450"/>
            <a:ext cx="4061372" cy="842071"/>
          </a:xfrm>
          <a:custGeom>
            <a:avLst/>
            <a:gdLst/>
            <a:ahLst/>
            <a:cxnLst/>
            <a:rect l="l" t="t" r="r" b="b"/>
            <a:pathLst>
              <a:path w="4061372" h="842071">
                <a:moveTo>
                  <a:pt x="0" y="0"/>
                </a:moveTo>
                <a:lnTo>
                  <a:pt x="4061372" y="0"/>
                </a:lnTo>
                <a:lnTo>
                  <a:pt x="4061372" y="842071"/>
                </a:lnTo>
                <a:lnTo>
                  <a:pt x="0" y="84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100" b="-175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6856913" y="4795517"/>
            <a:ext cx="1973318" cy="799319"/>
          </a:xfrm>
          <a:custGeom>
            <a:avLst/>
            <a:gdLst/>
            <a:ahLst/>
            <a:cxnLst/>
            <a:rect l="l" t="t" r="r" b="b"/>
            <a:pathLst>
              <a:path w="1973318" h="799319">
                <a:moveTo>
                  <a:pt x="0" y="0"/>
                </a:moveTo>
                <a:lnTo>
                  <a:pt x="1973318" y="0"/>
                </a:lnTo>
                <a:lnTo>
                  <a:pt x="1973318" y="799318"/>
                </a:lnTo>
                <a:lnTo>
                  <a:pt x="0" y="799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9554117" y="5195176"/>
            <a:ext cx="1778137" cy="877054"/>
          </a:xfrm>
          <a:custGeom>
            <a:avLst/>
            <a:gdLst/>
            <a:ahLst/>
            <a:cxnLst/>
            <a:rect l="l" t="t" r="r" b="b"/>
            <a:pathLst>
              <a:path w="1778137" h="877054">
                <a:moveTo>
                  <a:pt x="0" y="0"/>
                </a:moveTo>
                <a:lnTo>
                  <a:pt x="1778136" y="0"/>
                </a:lnTo>
                <a:lnTo>
                  <a:pt x="1778136" y="877054"/>
                </a:lnTo>
                <a:lnTo>
                  <a:pt x="0" y="87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324543" y="4823638"/>
            <a:ext cx="1525775" cy="1248592"/>
          </a:xfrm>
          <a:custGeom>
            <a:avLst/>
            <a:gdLst/>
            <a:ahLst/>
            <a:cxnLst/>
            <a:rect l="l" t="t" r="r" b="b"/>
            <a:pathLst>
              <a:path w="1525775" h="1248592">
                <a:moveTo>
                  <a:pt x="0" y="0"/>
                </a:moveTo>
                <a:lnTo>
                  <a:pt x="1525775" y="0"/>
                </a:lnTo>
                <a:lnTo>
                  <a:pt x="1525775" y="1248592"/>
                </a:lnTo>
                <a:lnTo>
                  <a:pt x="0" y="124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375955" y="1448259"/>
            <a:ext cx="95157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80678" y="6264509"/>
            <a:ext cx="5673597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Potential Synergy between Uber and Public transit systems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5506" y="6264509"/>
            <a:ext cx="2732632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Mode of Transportation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9536" y="6281876"/>
            <a:ext cx="4590194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anva Sans Bold"/>
              </a:rPr>
              <a:t>Investigate the impact of Uber on Rush-Hour traffic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7822" y="7367151"/>
            <a:ext cx="4468000" cy="15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This analysis, would involve looking at the number of rides, location coverage, and the rest of the factors to set the extent of Uber’s presence in the area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80678" y="7367151"/>
            <a:ext cx="5673597" cy="25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exploring how Uber can complement public transportation by providing convenient last-mile solutions, especially in areas with limited transit options. The analysis would focus on strategies for enhancing the cooperation between Uber and public transit for the benefit of commuters.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45883" y="7307613"/>
            <a:ext cx="4468000" cy="15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anva Sans"/>
              </a:rPr>
              <a:t> By studying traffic data, including congestion levels, travel times, and the prevalence of ride-sharing services meanwhile peak hours.</a:t>
            </a:r>
          </a:p>
        </p:txBody>
      </p:sp>
      <p:sp>
        <p:nvSpPr>
          <p:cNvPr id="24" name="Freeform 24"/>
          <p:cNvSpPr/>
          <p:nvPr/>
        </p:nvSpPr>
        <p:spPr>
          <a:xfrm>
            <a:off x="2475163" y="5143500"/>
            <a:ext cx="1973318" cy="799319"/>
          </a:xfrm>
          <a:custGeom>
            <a:avLst/>
            <a:gdLst/>
            <a:ahLst/>
            <a:cxnLst/>
            <a:rect l="l" t="t" r="r" b="b"/>
            <a:pathLst>
              <a:path w="1973318" h="799319">
                <a:moveTo>
                  <a:pt x="0" y="0"/>
                </a:moveTo>
                <a:lnTo>
                  <a:pt x="1973318" y="0"/>
                </a:lnTo>
                <a:lnTo>
                  <a:pt x="1973318" y="799319"/>
                </a:lnTo>
                <a:lnTo>
                  <a:pt x="0" y="79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685248" y="-4566049"/>
            <a:ext cx="8637895" cy="86378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60220" y="109125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hlinkClick r:id="rId9" tooltip="https://www.python.org"/>
          </p:cNvPr>
          <p:cNvSpPr/>
          <p:nvPr/>
        </p:nvSpPr>
        <p:spPr>
          <a:xfrm>
            <a:off x="6822566" y="1291739"/>
            <a:ext cx="1334940" cy="1287194"/>
          </a:xfrm>
          <a:custGeom>
            <a:avLst/>
            <a:gdLst/>
            <a:ahLst/>
            <a:cxnLst/>
            <a:rect l="l" t="t" r="r" b="b"/>
            <a:pathLst>
              <a:path w="1334940" h="1287194">
                <a:moveTo>
                  <a:pt x="0" y="0"/>
                </a:moveTo>
                <a:lnTo>
                  <a:pt x="1334940" y="0"/>
                </a:lnTo>
                <a:lnTo>
                  <a:pt x="1334940" y="1287194"/>
                </a:lnTo>
                <a:lnTo>
                  <a:pt x="0" y="1287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99" t="-41419" r="-35723" b="-377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>
            <a:hlinkClick r:id="rId11" tooltip="https://www.tensorflow.org"/>
          </p:cNvPr>
          <p:cNvSpPr/>
          <p:nvPr/>
        </p:nvSpPr>
        <p:spPr>
          <a:xfrm>
            <a:off x="1028700" y="4969954"/>
            <a:ext cx="3022437" cy="1934360"/>
          </a:xfrm>
          <a:custGeom>
            <a:avLst/>
            <a:gdLst/>
            <a:ahLst/>
            <a:cxnLst/>
            <a:rect l="l" t="t" r="r" b="b"/>
            <a:pathLst>
              <a:path w="3022437" h="1934360">
                <a:moveTo>
                  <a:pt x="0" y="0"/>
                </a:moveTo>
                <a:lnTo>
                  <a:pt x="3022437" y="0"/>
                </a:lnTo>
                <a:lnTo>
                  <a:pt x="3022437" y="1934359"/>
                </a:lnTo>
                <a:lnTo>
                  <a:pt x="0" y="1934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hlinkClick r:id="rId13" tooltip="https://jupyter.org"/>
          </p:cNvPr>
          <p:cNvSpPr/>
          <p:nvPr/>
        </p:nvSpPr>
        <p:spPr>
          <a:xfrm>
            <a:off x="14472168" y="1226081"/>
            <a:ext cx="1167231" cy="1352852"/>
          </a:xfrm>
          <a:custGeom>
            <a:avLst/>
            <a:gdLst/>
            <a:ahLst/>
            <a:cxnLst/>
            <a:rect l="l" t="t" r="r" b="b"/>
            <a:pathLst>
              <a:path w="1167231" h="1352852">
                <a:moveTo>
                  <a:pt x="0" y="0"/>
                </a:moveTo>
                <a:lnTo>
                  <a:pt x="1167231" y="0"/>
                </a:lnTo>
                <a:lnTo>
                  <a:pt x="1167231" y="1352852"/>
                </a:lnTo>
                <a:lnTo>
                  <a:pt x="0" y="1352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>
            <a:hlinkClick r:id="rId15" tooltip="https://github.com/DSCI-6002-Midterm-Project/Group-1"/>
          </p:cNvPr>
          <p:cNvSpPr/>
          <p:nvPr/>
        </p:nvSpPr>
        <p:spPr>
          <a:xfrm>
            <a:off x="10657305" y="6004139"/>
            <a:ext cx="2287512" cy="1281795"/>
          </a:xfrm>
          <a:custGeom>
            <a:avLst/>
            <a:gdLst/>
            <a:ahLst/>
            <a:cxnLst/>
            <a:rect l="l" t="t" r="r" b="b"/>
            <a:pathLst>
              <a:path w="2287512" h="1281795">
                <a:moveTo>
                  <a:pt x="0" y="0"/>
                </a:moveTo>
                <a:lnTo>
                  <a:pt x="2287512" y="0"/>
                </a:lnTo>
                <a:lnTo>
                  <a:pt x="2287512" y="1281796"/>
                </a:lnTo>
                <a:lnTo>
                  <a:pt x="0" y="12817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>
            <a:hlinkClick r:id="rId17" tooltip="https://scikit-learn.org"/>
          </p:cNvPr>
          <p:cNvSpPr/>
          <p:nvPr/>
        </p:nvSpPr>
        <p:spPr>
          <a:xfrm>
            <a:off x="10092845" y="1291739"/>
            <a:ext cx="2107893" cy="1134228"/>
          </a:xfrm>
          <a:custGeom>
            <a:avLst/>
            <a:gdLst/>
            <a:ahLst/>
            <a:cxnLst/>
            <a:rect l="l" t="t" r="r" b="b"/>
            <a:pathLst>
              <a:path w="2107893" h="1134228">
                <a:moveTo>
                  <a:pt x="0" y="0"/>
                </a:moveTo>
                <a:lnTo>
                  <a:pt x="2107893" y="0"/>
                </a:lnTo>
                <a:lnTo>
                  <a:pt x="2107893" y="1134228"/>
                </a:lnTo>
                <a:lnTo>
                  <a:pt x="0" y="11342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hlinkClick r:id="rId19" tooltip="https://pandas.pydata.org"/>
          </p:cNvPr>
          <p:cNvSpPr/>
          <p:nvPr/>
        </p:nvSpPr>
        <p:spPr>
          <a:xfrm>
            <a:off x="6115444" y="5531618"/>
            <a:ext cx="2749183" cy="1113419"/>
          </a:xfrm>
          <a:custGeom>
            <a:avLst/>
            <a:gdLst/>
            <a:ahLst/>
            <a:cxnLst/>
            <a:rect l="l" t="t" r="r" b="b"/>
            <a:pathLst>
              <a:path w="2749183" h="1113419">
                <a:moveTo>
                  <a:pt x="0" y="0"/>
                </a:moveTo>
                <a:lnTo>
                  <a:pt x="2749183" y="0"/>
                </a:lnTo>
                <a:lnTo>
                  <a:pt x="2749183" y="1113419"/>
                </a:lnTo>
                <a:lnTo>
                  <a:pt x="0" y="111341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0483404" y="7928617"/>
            <a:ext cx="2635314" cy="1383540"/>
          </a:xfrm>
          <a:custGeom>
            <a:avLst/>
            <a:gdLst/>
            <a:ahLst/>
            <a:cxnLst/>
            <a:rect l="l" t="t" r="r" b="b"/>
            <a:pathLst>
              <a:path w="2635314" h="1383540">
                <a:moveTo>
                  <a:pt x="0" y="0"/>
                </a:moveTo>
                <a:lnTo>
                  <a:pt x="2635314" y="0"/>
                </a:lnTo>
                <a:lnTo>
                  <a:pt x="2635314" y="1383540"/>
                </a:lnTo>
                <a:lnTo>
                  <a:pt x="0" y="13835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418177" y="564444"/>
            <a:ext cx="4838037" cy="95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FDFBFB"/>
                </a:solidFill>
                <a:latin typeface="Codec Pro ExtraBold"/>
              </a:rPr>
              <a:t>Tools Use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2967" y="2790924"/>
            <a:ext cx="3251849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40506"/>
                </a:solidFill>
                <a:latin typeface="Canva Sans Bold"/>
              </a:rPr>
              <a:t>Python 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40506"/>
                </a:solidFill>
                <a:latin typeface="Canva Sans"/>
              </a:rPr>
              <a:t>Programming language for building Uber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5714" y="2800449"/>
            <a:ext cx="3242156" cy="251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Scikit-learn: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is an open source machine learning library that supports supervised and unsupervised 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6462" y="2794486"/>
            <a:ext cx="3918643" cy="28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Jupyter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is a project to develop open-source software, open standards, and services for interactive computing across multiple programming languages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882" y="7159888"/>
            <a:ext cx="4821498" cy="251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TensorFlow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 library for machine learning and artificial intelligence. It can be used across a range of tasks but has a particular focus on training and inference of deep neural networks.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8617" y="7159888"/>
            <a:ext cx="4162838" cy="21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000000"/>
                </a:solidFill>
                <a:latin typeface="Canva Sans Bold"/>
              </a:rPr>
              <a:t>Pandas: </a:t>
            </a:r>
            <a:r>
              <a:rPr lang="en-US" sz="2100" spc="205">
                <a:solidFill>
                  <a:srgbClr val="000000"/>
                </a:solidFill>
                <a:latin typeface="Canva Sans"/>
              </a:rPr>
              <a:t>data manipulation and analysis. In particular, it offers data structures and operations for manipulating numerical tables and time series.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263224" y="3571051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63224" y="6408775"/>
            <a:ext cx="380297" cy="362766"/>
            <a:chOff x="0" y="0"/>
            <a:chExt cx="587326" cy="560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Safety to Customers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866180" y="3971917"/>
            <a:ext cx="5209341" cy="20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The Uber app includes safety features like real-time GPS tracking, shareable ride details, and a 24/7 emergency button for users to contact authorities in case of an emergency.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6180" y="3502598"/>
            <a:ext cx="4290470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In-App Safety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6180" y="6370675"/>
            <a:ext cx="3936314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Identity Verification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134986" y="9078214"/>
            <a:ext cx="4061372" cy="1122171"/>
          </a:xfrm>
          <a:custGeom>
            <a:avLst/>
            <a:gdLst/>
            <a:ahLst/>
            <a:cxnLst/>
            <a:rect l="l" t="t" r="r" b="b"/>
            <a:pathLst>
              <a:path w="4061372" h="1122171">
                <a:moveTo>
                  <a:pt x="0" y="0"/>
                </a:moveTo>
                <a:lnTo>
                  <a:pt x="4061372" y="0"/>
                </a:lnTo>
                <a:lnTo>
                  <a:pt x="4061372" y="1122172"/>
                </a:lnTo>
                <a:lnTo>
                  <a:pt x="0" y="1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88" b="-42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866180" y="6839271"/>
            <a:ext cx="5209341" cy="20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Uber is increasingly implementing identity verification measures to ensure that the driver-partner and the rider are matched with the correct individuals, enhancing safety.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603882" y="3571051"/>
            <a:ext cx="380297" cy="362766"/>
            <a:chOff x="0" y="0"/>
            <a:chExt cx="587326" cy="5602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03882" y="6408775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06838" y="3971917"/>
            <a:ext cx="5209341" cy="170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Uber provides liability insurance for all rides, which covers both riders and driver-partners in the event of an accident during an Uber trip.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06838" y="3502598"/>
            <a:ext cx="4290470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Insurance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6838" y="6370675"/>
            <a:ext cx="3936314" cy="40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nva Sans Bold"/>
              </a:rPr>
              <a:t>Rating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06838" y="6839271"/>
            <a:ext cx="5209341" cy="170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Canva Sans"/>
              </a:rPr>
              <a:t>Both riders and drivers can rate each other after a trip, creating accountability and transparency. Low-rated drivers or riders may face consequences.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486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Arial</vt:lpstr>
      <vt:lpstr>Canva Sans Bold</vt:lpstr>
      <vt:lpstr>Montserrat Light</vt:lpstr>
      <vt:lpstr>Canva Sans Semi-Bold Italics</vt:lpstr>
      <vt:lpstr>Codec Pro ExtraBold</vt:lpstr>
      <vt:lpstr>Canva Sans Italics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1 - UBER Data Analysis</dc:title>
  <cp:lastModifiedBy>Yash Nayi</cp:lastModifiedBy>
  <cp:revision>3</cp:revision>
  <dcterms:created xsi:type="dcterms:W3CDTF">2006-08-16T00:00:00Z</dcterms:created>
  <dcterms:modified xsi:type="dcterms:W3CDTF">2023-10-19T17:43:01Z</dcterms:modified>
  <dc:identifier>DAFxkwHxx2c</dc:identifier>
</cp:coreProperties>
</file>